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62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3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52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18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66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5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93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26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06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C70B0-37E7-4B05-BB0F-D9C585196D64}" type="datetimeFigureOut">
              <a:rPr lang="ru-RU" smtClean="0"/>
              <a:t>17.12.2019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0EAD-D58A-437B-9307-8EFEC7D973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5" t="1795" r="6047" b="3077"/>
          <a:stretch/>
        </p:blipFill>
        <p:spPr bwMode="auto">
          <a:xfrm>
            <a:off x="19930" y="2816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2402"/>
            <a:ext cx="1440160" cy="11521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88492" y="548680"/>
            <a:ext cx="28046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МЕЖРАЙОННАЯ ИФНС РОССИИ</a:t>
            </a:r>
          </a:p>
          <a:p>
            <a:r>
              <a:rPr lang="ru-RU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№ 2 ПО ТВЕРСКОЙ ОБЛАСТИ</a:t>
            </a:r>
            <a:endParaRPr lang="ru-RU" sz="15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99052"/>
            <a:ext cx="8064895" cy="1794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4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31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 </a:t>
            </a:r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ДЕКАБРЯ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истекает срок уплаты фиксированных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страховых взносов за 2019 год</a:t>
            </a:r>
            <a:endParaRPr lang="ru-RU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" name="Рисунок 19" descr="http://metodform.ucoz.ru/imag/pl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91" b="98438" l="21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86922" y="2815419"/>
            <a:ext cx="4608510" cy="383782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 rot="-540000">
            <a:off x="5021359" y="3685288"/>
            <a:ext cx="168507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b="1" dirty="0" smtClean="0">
                <a:solidFill>
                  <a:srgbClr val="002060"/>
                </a:solidFill>
                <a:latin typeface="Segoe Script" pitchFamily="34" charset="0"/>
                <a:cs typeface="Aldhabi" pitchFamily="2" charset="-78"/>
              </a:rPr>
              <a:t>29354-ОПС</a:t>
            </a:r>
            <a:endParaRPr lang="ru-RU" sz="1700" b="1" dirty="0">
              <a:solidFill>
                <a:srgbClr val="002060"/>
              </a:solidFill>
              <a:latin typeface="Segoe Script" pitchFamily="34" charset="0"/>
              <a:cs typeface="Aldhabi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 rot="-540000">
            <a:off x="4882782" y="4124685"/>
            <a:ext cx="159050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700" b="1" dirty="0" smtClean="0">
                <a:solidFill>
                  <a:srgbClr val="002060"/>
                </a:solidFill>
                <a:latin typeface="Segoe Script" pitchFamily="34" charset="0"/>
              </a:rPr>
              <a:t>6884-ОМС</a:t>
            </a:r>
            <a:endParaRPr lang="ru-RU" sz="1700" b="1" dirty="0">
              <a:solidFill>
                <a:srgbClr val="002060"/>
              </a:solidFill>
              <a:latin typeface="Segoe Scrip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320000">
            <a:off x="4619716" y="4846807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egoe Script" pitchFamily="34" charset="0"/>
              </a:rPr>
              <a:t>Оплачено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8804" y="5373216"/>
            <a:ext cx="51118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b="1" dirty="0" smtClean="0">
                <a:solidFill>
                  <a:srgbClr val="C00000"/>
                </a:solidFill>
              </a:rPr>
              <a:t>ВНИМАНИЕ! </a:t>
            </a:r>
          </a:p>
          <a:p>
            <a:r>
              <a:rPr lang="ru-RU" sz="1500" i="1" dirty="0" smtClean="0">
                <a:solidFill>
                  <a:srgbClr val="002060"/>
                </a:solidFill>
              </a:rPr>
              <a:t>При отсутствии предпринимательской деятельности </a:t>
            </a:r>
          </a:p>
          <a:p>
            <a:r>
              <a:rPr lang="ru-RU" sz="1500" i="1" dirty="0" smtClean="0">
                <a:solidFill>
                  <a:srgbClr val="002060"/>
                </a:solidFill>
              </a:rPr>
              <a:t>исчисление страховых взносов в фиксированном размере </a:t>
            </a:r>
          </a:p>
          <a:p>
            <a:r>
              <a:rPr lang="ru-RU" sz="1500" b="1" i="1" dirty="0" smtClean="0">
                <a:solidFill>
                  <a:srgbClr val="002060"/>
                </a:solidFill>
              </a:rPr>
              <a:t>прекращается только с даты исключения из ЕГРИП</a:t>
            </a:r>
            <a:endParaRPr lang="ru-RU" sz="1500" b="1" i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1483" y="3074021"/>
            <a:ext cx="4207755" cy="1666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Узнайте актуальную информацию </a:t>
            </a:r>
          </a:p>
          <a:p>
            <a:pPr algn="ctr"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о начисленных платежах, а также о наличии </a:t>
            </a:r>
          </a:p>
          <a:p>
            <a:pPr algn="ctr"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(отсутствии) задолженности в </a:t>
            </a:r>
          </a:p>
          <a:p>
            <a:pPr algn="ctr"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«Личном кабинете индивидуального </a:t>
            </a:r>
          </a:p>
          <a:p>
            <a:pPr algn="ctr"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предпринимателя» (</a:t>
            </a:r>
            <a:r>
              <a:rPr lang="en-US" sz="1600" b="1" dirty="0" smtClean="0">
                <a:solidFill>
                  <a:srgbClr val="002060"/>
                </a:solidFill>
              </a:rPr>
              <a:t>naloq.ru</a:t>
            </a:r>
            <a:r>
              <a:rPr lang="ru-RU" sz="1600" b="1" dirty="0" smtClean="0">
                <a:solidFill>
                  <a:srgbClr val="002060"/>
                </a:solidFill>
              </a:rPr>
              <a:t>)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398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66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Максимова Инна Михайловна</dc:creator>
  <cp:lastModifiedBy>Максимова Инна Михайловна</cp:lastModifiedBy>
  <cp:revision>15</cp:revision>
  <dcterms:created xsi:type="dcterms:W3CDTF">2019-12-09T08:54:00Z</dcterms:created>
  <dcterms:modified xsi:type="dcterms:W3CDTF">2019-12-17T10:47:20Z</dcterms:modified>
</cp:coreProperties>
</file>